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618" r:id="rId4"/>
    <p:sldId id="410" r:id="rId6"/>
    <p:sldId id="258" r:id="rId7"/>
    <p:sldId id="554" r:id="rId8"/>
    <p:sldId id="477" r:id="rId9"/>
    <p:sldId id="737" r:id="rId10"/>
    <p:sldId id="738" r:id="rId11"/>
    <p:sldId id="750" r:id="rId12"/>
    <p:sldId id="739" r:id="rId13"/>
    <p:sldId id="740" r:id="rId14"/>
    <p:sldId id="741" r:id="rId15"/>
    <p:sldId id="742" r:id="rId16"/>
    <p:sldId id="700" r:id="rId17"/>
    <p:sldId id="671" r:id="rId18"/>
    <p:sldId id="746" r:id="rId19"/>
    <p:sldId id="747" r:id="rId20"/>
    <p:sldId id="748" r:id="rId21"/>
    <p:sldId id="752" r:id="rId22"/>
    <p:sldId id="74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63" d="100"/>
          <a:sy n="63" d="100"/>
        </p:scale>
        <p:origin x="64" y="1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14:prism/>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922B36A-2F0B-4CF3-B7C4-90D923EB15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4.xml"/><Relationship Id="rId2" Type="http://schemas.openxmlformats.org/officeDocument/2006/relationships/image" Target="../media/image6.jpe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3.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endParaRPr lang="zh-CN" altLang="en-US" sz="2400" b="1" dirty="0">
              <a:solidFill>
                <a:prstClr val="white"/>
              </a:solidFill>
              <a:latin typeface="楷体" panose="02010609060101010101" charset="-122"/>
              <a:ea typeface="楷体" panose="02010609060101010101" charset="-122"/>
              <a:cs typeface="楷体" panose="02010609060101010101" charset="-122"/>
              <a:sym typeface="+mn-lt"/>
            </a:endParaRP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2"/>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863600"/>
            <a:ext cx="10483850" cy="60699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超常儿童产生的原因</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虽然人们尚未能够预测或说明超常儿童产生的原因，但从已有的研究文献中可以发现：遗传、出生前后的照顾以及幼年时的环境等因素与超常儿童的产生和发展有关。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关于智力的遗传，英国学者高尔顿（</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Galton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研究著名人物的家谱为依据得出结论：非凡的能力起源于遗传。高尔顿以后，许多研究者对不同亲属关系的个体进行标准智力测验，然后计算它们的相关，得出的结论是：遗传关系愈接近，则智力愈相似；但同时，即使遗传接近，若其生长环境不同，智力的相似性还是会降低。近几年的研究表明，天才儿童的脑部形状和功能与智力处于正常发展水平的儿童不同。还有研究发现，人群中个体的智商差异大约有一半是由基因差异引起的，言语能力和空间能力更有可能是遗传的。国外研究报道的智力遗传度估计值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0.4—0.8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之间。值得注意的是，国外的许多双生子纵向研究都发现，遗传和环境因素对智力的影响并非固定不变，而是随着年龄的增长，遗传因素对智力的影响也有日益增加的趋势。</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863600"/>
            <a:ext cx="10483850" cy="5100320"/>
          </a:xfrm>
          <a:prstGeom prst="rect">
            <a:avLst/>
          </a:prstGeom>
          <a:noFill/>
          <a:ln w="9525">
            <a:noFill/>
          </a:ln>
        </p:spPr>
        <p:txBody>
          <a:bodyPr wrap="square">
            <a:spAutoFit/>
          </a:bodyPr>
          <a:lstStyle/>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超常儿童的特征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认知特征</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）注意力：在注意力方面，超常儿童一般表现出注意广度大、阅读速度快且注意稳定、具有高度紧张性的特点。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）记忆力</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在记忆力方面，超常儿童一般都表现出记忆力强的特点。</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在语言方面，超常儿童的口头言语发展得比较早</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）思维</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超常儿童在思维方面的特点有：其一，思维敏捷，思维速度快，能对问题作出正确而迅速的反应；其二，思维深刻，能透过事物的现象而深入到问题的本质，揭露事物内部的联系和规律性，并能预见事物的发展趋势、进程和结果；其三，思维广阔，具有独创性。</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053465"/>
            <a:ext cx="10483850" cy="25152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个性特征</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从个性特点看，总体而言，超常儿童的社会适应性比较好，情绪比较稳定，意志坚强，喜欢并善于开展智力活动，动机效能高。总体上看，在生理方面，超常儿童好于同龄儿童。但是，超常儿童身心发展不同步。有些学者认为，造成不同步的原因是超常儿童的特殊性和没有提供适合他们身心特点的教育和环境。</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超常儿童的教育</a:t>
            </a:r>
            <a:endPar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超常儿童的教育</a:t>
            </a:r>
            <a:endPar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教育安置</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超常儿童的教育安置可以是多种形式的。在我国，超常儿童根据实际情况和当地的教育环境，既可在普通学校随班就读，也可在特教班中学习，如北京八中少儿班、沈阳东北育才学校超常教育实验班等，还可在特殊学校学习，如天津实验学校、上海市实验学校等。国际上超常儿童的教育形式多种多样，一般说来有两种形式：一种是正规教育形式，即学校教育；另一种是非正规教育形式，即校外教育。正规教育形式又分三种：一是速成法；二是充实法；三是特殊培养法。非正规教育形式则是通过暑期学校、特殊学习中心、独立研究、社会实践以及家教等方式发展超常儿童的智能，使他们得到和谐的教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超常儿童的教育</a:t>
            </a:r>
            <a:endPar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2.教学环境</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教师可以通过多种途径来改善教学环境，但是大多数的方式是把超常儿童单独编班培养，其目的有三：一是为超常儿童创造一个与同年龄段、同智力水平的孩子们互相交流沟通、互相学习、互相激励的机会；二是在相关维度（如先前的成绩）的指导下，尽量缩小能力与知识的传播范围，以便教师更好地安排教材内容；三是便于为这些学生安排在针对特殊儿童的教学方面或在相关领域内有特殊专长的教师。</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gn="l">
              <a:lnSpc>
                <a:spcPct val="150000"/>
              </a:lnSpc>
              <a:buClrTx/>
              <a:buSzTx/>
              <a:buNone/>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因为学习环境的改变可以影响到整个教学系统，对于超常儿童来说，他们在学校所受到的关注程度已经远远超过了技能和教学内容的改革本身，所以学习环境的问题是教学中的首要议题。其实，针对超常儿童教学环境的改变，往往是基于满足其特殊技能和使其在不同领域内发展的教学需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超常儿童的教育</a:t>
            </a:r>
            <a:endPar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课程</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超常儿童设定的教学项目或服务应达到的总体教学目标是：在多个领域里，他们能力所及范围内的重要概念性知识；强化技能技巧，使他们更具有独立意识和独创精神；教会他们善于在学习过程中寻求乐趣和兴奋点，使其更好地完成必要的常规学习任务。因此，除常规的教学内容外，还可以设置这样一些课程：一是特定课程，作为提高性课程的一种，即除常规教学内容外，在一些论点和问题上作深入的探讨，旨在帮助学生将知识水平提高到一个新的层面；二是高级定位课程，包括大学水平的课程及一些高中类的科目考试，这些课程通常由经过专业培训的教师来教授；三是国际化学位课程，旨在给学生提供一个提高自身能力的机会，通常是由为期两年的高中教学组成，以教授国际上关注的学科内容和外语为主。此外，还可选拔一些超常学生参加特殊学校的全日制课程学习，学科的设置和学业要求基于学生的才能、兴趣和成绩表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超常儿童的教育</a:t>
            </a:r>
            <a:endPar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  三、 教学策略</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调整教学进度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通过调整教学进度，可以让学生根据自己的需要掌握知识，有时甚至可以让他们接受超出其年龄限制的学校教育。</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分组教学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按照学生的表现和智力水平将其进行分组，可以帮助教师缩小教学差异。</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加速式教学</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教师还可以通过改变传统的年级式教学制度，对现今的教学项目进行调整，因为有越来越多的知识和技能需要这些超常学生去掌握。</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超常儿童的教育</a:t>
            </a:r>
            <a:endPar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全校范围内丰富模式</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任朱利基于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三环天才概念</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提出了全校范围内丰富模式</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该模式以丰富三环模型为核心，关注超常儿童多样能力的表现，旨在发现和鉴别不同类型的超常儿童、增加常规教学的挑战性、在融合教育环境中提供丰富的活动与支持，促进超常儿童教育的发展。</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全校范围内丰富模式主要由学校结构、服务内容和资源体系三个维度构成。学校结构明确了该模式的主要课程和活动类别，包括常规课程、丰富活动和特别服务。其中常规课程指依据国家和地方标准开设的一般课程；丰富活动是学校根据学生的兴趣和能力开设的一系列丰富多样的活动课程；特别服务是指在学校内</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外为有更高层次需要的超常学生提供长期支持。服务内容为学校结构中的课程和活动的实施提供了方法和素材，包括总体才能文件包、课程调整技术和丰富三元模型。资源体系为课程和活动的实施提供资源和技术支持。它包括线上线下两种形式，提倡教师、家长和学校等多方资源的优化配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超常儿童的教育</a:t>
            </a:r>
            <a:endPar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847090"/>
            <a:ext cx="10483850" cy="60699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技术</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现代教育技术的发展使得电脑在学校中渐渐普及，从而帮助儿童获得大量的知识，由此而促使超常儿童大量增加。对于教师来说，面临的挑战是确保学生充分利用好现有的电子资源。</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学过程中，如果教师自身没有完全领会某一概念和理论，就无法教会学生。但是，这种情况其实可以避免。如果教师知道如何查阅参考资料和信息，就可以为儿童打开获得知识的天窗，也可以让儿童自己去探索（超常儿童经常不满足于教师的讲解，会自己去获取新知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教师的角色将渐渐从一个知识的灌输者变成知识学习的引导者。教师还应该帮助儿童评估所获知识和信息的价值，教会儿童如何对信息去粗取精。</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对于身处郊区或偏远地区的超常儿童来说，远程教学是一项很有意义的突破，可以让他们通过互动的屏幕来学习新的知识。</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1"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2"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第十</a:t>
            </a:r>
            <a:r>
              <a:rPr lang="zh-CN" altLang="en-US" sz="4500" b="1" dirty="0">
                <a:solidFill>
                  <a:srgbClr val="88745B"/>
                </a:solidFill>
                <a:latin typeface="微软雅黑" panose="020B0503020204020204" pitchFamily="34" charset="-122"/>
                <a:ea typeface="微软雅黑" panose="020B0503020204020204" pitchFamily="34" charset="-122"/>
              </a:rPr>
              <a:t>三章</a:t>
            </a:r>
            <a:endParaRPr lang="zh-CN" altLang="en-US" sz="4500" b="1" dirty="0">
              <a:solidFill>
                <a:srgbClr val="88745B"/>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超常儿童</a:t>
            </a:r>
            <a:endParaRPr lang="zh-CN" altLang="en-US" sz="45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1"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2"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3"/>
            </p:custDataLst>
          </p:nvPr>
        </p:nvSpPr>
        <p:spPr>
          <a:xfrm>
            <a:off x="7477125" y="349504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超常儿童的</a:t>
            </a: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教育</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 name="TextBox 12"/>
          <p:cNvSpPr txBox="1"/>
          <p:nvPr>
            <p:custDataLst>
              <p:tags r:id="rId4"/>
            </p:custDataLst>
          </p:nvPr>
        </p:nvSpPr>
        <p:spPr>
          <a:xfrm>
            <a:off x="7470775" y="2590800"/>
            <a:ext cx="3949700" cy="429895"/>
          </a:xfrm>
          <a:prstGeom prst="rect">
            <a:avLst/>
          </a:prstGeom>
          <a:noFill/>
        </p:spPr>
        <p:txBody>
          <a:bodyPr wrap="square" rtlCol="0">
            <a:spAutoFit/>
          </a:bodyPr>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超长</a:t>
            </a: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概述</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TextBox 14"/>
          <p:cNvSpPr txBox="1"/>
          <p:nvPr>
            <p:custDataLst>
              <p:tags r:id="rId5"/>
            </p:custDataLst>
          </p:nvPr>
        </p:nvSpPr>
        <p:spPr>
          <a:xfrm>
            <a:off x="6246495" y="2590800"/>
            <a:ext cx="1261745" cy="429895"/>
          </a:xfrm>
          <a:prstGeom prst="rect">
            <a:avLst/>
          </a:prstGeom>
          <a:noFill/>
        </p:spPr>
        <p:txBody>
          <a:bodyPr wrap="square" rtlCol="0">
            <a:spAutoFit/>
          </a:bodyPr>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 name="TextBox 14"/>
          <p:cNvSpPr txBox="1"/>
          <p:nvPr>
            <p:custDataLst>
              <p:tags r:id="rId6"/>
            </p:custDataLst>
          </p:nvPr>
        </p:nvSpPr>
        <p:spPr>
          <a:xfrm>
            <a:off x="6309360" y="3478530"/>
            <a:ext cx="1261745" cy="429895"/>
          </a:xfrm>
          <a:prstGeom prst="rect">
            <a:avLst/>
          </a:prstGeom>
          <a:noFill/>
        </p:spPr>
        <p:txBody>
          <a:bodyPr wrap="square" rtlCol="0">
            <a:spAutoFit/>
          </a:bodyPr>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a:t>
            </a: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二节</a:t>
            </a:r>
            <a:endParaRPr lang="zh-CN" altLang="en-US" sz="2200" b="1" dirty="0">
              <a:solidFill>
                <a:prstClr val="white"/>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2306955"/>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endPar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超常概述</a:t>
            </a:r>
            <a:endPar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endPar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超常的概念</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超常儿童在各国的称谓不同，在英语文献中被称为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天才儿童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Gifted Child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天才和特殊才能儿童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；在日本，被称为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英才儿童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；在我国，被称为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超常儿童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天赋优异儿童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本教材采用《特殊教育辞典（第三版）》中超常儿童的定义，即超常儿童为智慧和能力超过同龄儿童发展水平的儿童。其主要心理特征是：注意力集中，有坚持性；有自信心，积极进取；兴趣广泛，好学强记；有洞察力，善于想象；思维敏捷，有较高创造性。朴永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特殊教育辞典（第三版）［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M</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北京：华夏出版社，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485.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可见，从最初的超常概念提出至今，在理论和实践的发展中，我国对超常儿童的认识倾向于强调高智能水平。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60699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超常儿童的鉴定与分类</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超常儿童的鉴定</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）智力测验</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智力测验方面的工具可以选用韦氏智力量表、瑞文标准推理测验、认知能力测验（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Cognitive Abilities Test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）、纳格利尔里非语言能力测验、托尼非文字智力测验等。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）成就评估</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成就评估包括一些与学业成就和学术潜能有关的测量。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）创造力评估</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创造力是一种独特的创新和解决问题的能力。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）非学术领域表现的评估</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对于非学术领域表现如在音乐、绘画、表演艺术、运动技巧等方面的评估，除了一些标准化的测验评估外，最主要的是靠直接观察评估。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）人格或非智力因素的评估：近几十年的研究表明，超常儿童不仅有非凡的智力和能力，而且在非智力因素方面的表现也相当突出。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01219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超常儿童的分类</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着人们对超常儿童概念的多元化理解，学者们一致认为可以根据儿童的潜能、成就与行为特征将超常儿童划分为一般智力优异、学术性向优异、艺术才能优异、创造能力优异、领导能力优异、其他特殊能力优异等六种不同的类型。我国台湾地区教育主管部门根据超常儿童能力的表现，将其分为六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①</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一般智力优异，指在记忆、理解、分析、综合、推理、评价等方面比同龄者更具有卓越潜能或杰出表现者；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②</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学术性向优异，指在语文、数学、社会科学或自然科学等学术领域比同龄者更具有卓越潜能或杰出表现者；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③</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艺术才能优异，指在视觉或表演艺术方面具有卓越潜能或杰出表现者；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④</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创造能力优异，指运用心智能力产生创新及建设性的作品、发明或问题解决者</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012190"/>
            <a:ext cx="10483850" cy="2030095"/>
          </a:xfrm>
          <a:prstGeom prst="rect">
            <a:avLst/>
          </a:prstGeom>
          <a:noFill/>
          <a:ln w="9525">
            <a:noFill/>
          </a:ln>
        </p:spPr>
        <p:txBody>
          <a:bodyPr wrap="square">
            <a:spAutoFit/>
          </a:bodyPr>
          <a:lstStyle/>
          <a:p>
            <a:pPr>
              <a:lnSpc>
                <a:spcPct val="150000"/>
              </a:lnSpc>
            </a:pP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⑤</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领导能力优异，指具有优异的计划、组织、沟通、协调、预测、决策、评价等能力，而且在处理团队事务上有杰出表现者；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⑥</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其他特殊能力优异，指在肢体动作、工具运用、电脑、棋艺、牌艺等能力上具有卓越潜能或杰出表现者。</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1"/>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95313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超常概述</a:t>
            </a:r>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endPar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超常儿童的出现率</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超常儿童出现率的统计，由于各方面对超常的评价和界定不统一而出现了不一致的结果。美国天才儿童协会指出：很难估计美国和全世界超常儿童的绝对数量，因为计算取决于被测量的领域以及用于鉴别超常儿童的方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National Association for Gifted Children.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如果用智商测试的分数来等同天才，那么有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的人被认为是天才或超常儿童，他们在标准化智力测验中的得分高出平均值两个标准差。如果超常儿童包括那些有特殊才能的儿童，也就是说，包括那些智商在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以上的有特殊才能的儿童，估计超常儿童人数将高达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。美国天才儿童协会与州天才儿童项目总监理事会（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年）估计，大约有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300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万名天才儿童，这一群体约占美国学龄人口的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tags/tag1.xml><?xml version="1.0" encoding="utf-8"?>
<p:tagLst xmlns:p="http://schemas.openxmlformats.org/presentationml/2006/main">
  <p:tag name="KSO_WM_DIAGRAM_VIRTUALLY_FRAME" val="{&quot;height&quot;:309.2,&quot;left&quot;:479.95,&quot;top&quot;:150.1,&quot;width&quot;:410.0140157480315}"/>
</p:tagLst>
</file>

<file path=ppt/tags/tag2.xml><?xml version="1.0" encoding="utf-8"?>
<p:tagLst xmlns:p="http://schemas.openxmlformats.org/presentationml/2006/main">
  <p:tag name="KSO_WM_DIAGRAM_VIRTUALLY_FRAME" val="{&quot;height&quot;:309.2,&quot;left&quot;:479.95,&quot;top&quot;:150.1,&quot;width&quot;:410.0140157480315}"/>
</p:tagLst>
</file>

<file path=ppt/tags/tag3.xml><?xml version="1.0" encoding="utf-8"?>
<p:tagLst xmlns:p="http://schemas.openxmlformats.org/presentationml/2006/main">
  <p:tag name="KSO_WM_DIAGRAM_VIRTUALLY_FRAME" val="{&quot;height&quot;:309.2,&quot;left&quot;:479.95,&quot;top&quot;:150.1,&quot;width&quot;:410.0140157480315}"/>
</p:tagLst>
</file>

<file path=ppt/tags/tag4.xml><?xml version="1.0" encoding="utf-8"?>
<p:tagLst xmlns:p="http://schemas.openxmlformats.org/presentationml/2006/main">
  <p:tag name="KSO_WM_DIAGRAM_VIRTUALLY_FRAME" val="{&quot;height&quot;:309.2,&quot;left&quot;:479.95,&quot;top&quot;:150.1,&quot;width&quot;:410.01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4269</Words>
  <Application>WPS 演示</Application>
  <PresentationFormat>宽屏</PresentationFormat>
  <Paragraphs>143</Paragraphs>
  <Slides>19</Slides>
  <Notes>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19</vt:i4>
      </vt:variant>
    </vt:vector>
  </HeadingPairs>
  <TitlesOfParts>
    <vt:vector size="31" baseType="lpstr">
      <vt:lpstr>Arial</vt:lpstr>
      <vt:lpstr>宋体</vt:lpstr>
      <vt:lpstr>Wingdings</vt:lpstr>
      <vt:lpstr>方正黑体简体</vt:lpstr>
      <vt:lpstr>楷体</vt:lpstr>
      <vt:lpstr>微软雅黑</vt:lpstr>
      <vt:lpstr>Arial Unicode MS</vt:lpstr>
      <vt:lpstr>等线</vt:lpstr>
      <vt:lpstr>Agency FB</vt:lpstr>
      <vt:lpstr>等线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원</cp:lastModifiedBy>
  <cp:revision>25</cp:revision>
  <dcterms:created xsi:type="dcterms:W3CDTF">2025-07-02T05:50:00Z</dcterms:created>
  <dcterms:modified xsi:type="dcterms:W3CDTF">2025-08-03T05:07:14Z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B118FBA551484B34974F609CA0781168_13</vt:lpwstr>
  </property>
  <property fmtid="{D5CDD505-2E9C-101B-9397-08002B2CF9AE}" pid="3" name="KSOProductBuildVer">
    <vt:lpwstr>2052-12.1.0.22215</vt:lpwstr>
  </property>
</Properties>
</file>